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13" r:id="rId5"/>
    <p:sldId id="101550" r:id="rId6"/>
    <p:sldId id="101526" r:id="rId7"/>
    <p:sldId id="338" r:id="rId8"/>
    <p:sldId id="101527" r:id="rId9"/>
    <p:sldId id="101542" r:id="rId10"/>
    <p:sldId id="101543" r:id="rId11"/>
    <p:sldId id="101544" r:id="rId12"/>
    <p:sldId id="101548" r:id="rId13"/>
    <p:sldId id="101547" r:id="rId14"/>
    <p:sldId id="101556" r:id="rId15"/>
    <p:sldId id="101546" r:id="rId16"/>
    <p:sldId id="101553" r:id="rId17"/>
    <p:sldId id="101549" r:id="rId18"/>
    <p:sldId id="101551" r:id="rId19"/>
    <p:sldId id="101555" r:id="rId20"/>
    <p:sldId id="317" r:id="rId21"/>
    <p:sldId id="10154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702D15-B7BF-2A80-F741-6E72C498B013}" name="Stephanie Arpin" initials="SA" userId="S::SArpin@bpimedia.com::a4c563ef-9cf2-41c6-b2bd-61765e745a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31D"/>
    <a:srgbClr val="002C61"/>
    <a:srgbClr val="091F40"/>
    <a:srgbClr val="000A1E"/>
    <a:srgbClr val="F2545B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5" autoAdjust="0"/>
    <p:restoredTop sz="91427" autoAdjust="0"/>
  </p:normalViewPr>
  <p:slideViewPr>
    <p:cSldViewPr>
      <p:cViewPr varScale="1">
        <p:scale>
          <a:sx n="115" d="100"/>
          <a:sy n="115" d="100"/>
        </p:scale>
        <p:origin x="103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81066-644A-4209-A5D2-A337C9B2C2AF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4F53-42A9-4F5C-A4E4-B5B30939A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8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5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8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1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4F53-42A9-4F5C-A4E4-B5B30939A7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2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0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1E81-C097-47AA-BCE8-D9599212D85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AD98-BE6A-461D-BDF1-7C719903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1905000" y="514350"/>
            <a:ext cx="533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911595" y="1733550"/>
            <a:ext cx="532081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2378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SNOW PARK VILLAGE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PROPOSED PUBLIC-PRIVATE PARTNERSHIP</a:t>
            </a:r>
          </a:p>
        </p:txBody>
      </p:sp>
      <p:pic>
        <p:nvPicPr>
          <p:cNvPr id="12" name="Picture 11" descr="PCMC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5"/>
            <a:ext cx="1063005" cy="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2033141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Describe what the Planning Commission’s review of the Snow Park MPD might entail?</a:t>
            </a:r>
          </a:p>
        </p:txBody>
      </p:sp>
    </p:spTree>
    <p:extLst>
      <p:ext uri="{BB962C8B-B14F-4D97-AF65-F5344CB8AC3E}">
        <p14:creationId xmlns:p14="http://schemas.microsoft.com/office/powerpoint/2010/main" val="94685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2033141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Clarify the expectations regarding soil mitigation measures</a:t>
            </a:r>
          </a:p>
        </p:txBody>
      </p:sp>
    </p:spTree>
    <p:extLst>
      <p:ext uri="{BB962C8B-B14F-4D97-AF65-F5344CB8AC3E}">
        <p14:creationId xmlns:p14="http://schemas.microsoft.com/office/powerpoint/2010/main" val="294670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1636455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How does something like the Pending Ordinance related to Support Commercial within MPDs potentially impact this project?</a:t>
            </a:r>
          </a:p>
        </p:txBody>
      </p:sp>
    </p:spTree>
    <p:extLst>
      <p:ext uri="{BB962C8B-B14F-4D97-AF65-F5344CB8AC3E}">
        <p14:creationId xmlns:p14="http://schemas.microsoft.com/office/powerpoint/2010/main" val="219733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2033141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Good Cause</a:t>
            </a:r>
          </a:p>
          <a:p>
            <a:pPr algn="ctr"/>
            <a:endParaRPr lang="en-US" sz="3200" b="1" dirty="0">
              <a:solidFill>
                <a:srgbClr val="002C61"/>
              </a:solidFill>
              <a:latin typeface="Helvetica" pitchFamily="2" charset="0"/>
            </a:endParaRPr>
          </a:p>
          <a:p>
            <a:pPr algn="ctr"/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No Material Injury </a:t>
            </a:r>
          </a:p>
        </p:txBody>
      </p:sp>
    </p:spTree>
    <p:extLst>
      <p:ext uri="{BB962C8B-B14F-4D97-AF65-F5344CB8AC3E}">
        <p14:creationId xmlns:p14="http://schemas.microsoft.com/office/powerpoint/2010/main" val="63121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2033141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If Council moves forward tonight, when would the formal ROW vacation actually occur, and how?</a:t>
            </a:r>
          </a:p>
        </p:txBody>
      </p:sp>
    </p:spTree>
    <p:extLst>
      <p:ext uri="{BB962C8B-B14F-4D97-AF65-F5344CB8AC3E}">
        <p14:creationId xmlns:p14="http://schemas.microsoft.com/office/powerpoint/2010/main" val="124496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Process 61">
            <a:extLst>
              <a:ext uri="{FF2B5EF4-FFF2-40B4-BE49-F238E27FC236}">
                <a16:creationId xmlns:a16="http://schemas.microsoft.com/office/drawing/2014/main" id="{964502C1-7147-1BD4-1748-4A42D1F46078}"/>
              </a:ext>
            </a:extLst>
          </p:cNvPr>
          <p:cNvSpPr/>
          <p:nvPr/>
        </p:nvSpPr>
        <p:spPr>
          <a:xfrm>
            <a:off x="8229600" y="2797313"/>
            <a:ext cx="573693" cy="179233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453C4A2A-5FAF-CE17-0C6D-4ABC7335928F}"/>
              </a:ext>
            </a:extLst>
          </p:cNvPr>
          <p:cNvSpPr/>
          <p:nvPr/>
        </p:nvSpPr>
        <p:spPr>
          <a:xfrm>
            <a:off x="1191067" y="784122"/>
            <a:ext cx="2019303" cy="1349257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6E6D9-8342-4D94-B942-00B17FFB0466}"/>
              </a:ext>
            </a:extLst>
          </p:cNvPr>
          <p:cNvSpPr txBox="1"/>
          <p:nvPr/>
        </p:nvSpPr>
        <p:spPr>
          <a:xfrm>
            <a:off x="0" y="1288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91F40"/>
                </a:solidFill>
                <a:latin typeface="Century Gothic"/>
                <a:cs typeface="Century Gothic"/>
              </a:rPr>
              <a:t>The Public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41771E-127E-4B0E-A071-9D445B747622}"/>
              </a:ext>
            </a:extLst>
          </p:cNvPr>
          <p:cNvCxnSpPr>
            <a:cxnSpLocks/>
          </p:cNvCxnSpPr>
          <p:nvPr/>
        </p:nvCxnSpPr>
        <p:spPr>
          <a:xfrm>
            <a:off x="5935196" y="364156"/>
            <a:ext cx="2817249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7D394F-BD74-7F1D-14F7-CD1BBF7E4AE4}"/>
              </a:ext>
            </a:extLst>
          </p:cNvPr>
          <p:cNvCxnSpPr>
            <a:cxnSpLocks/>
          </p:cNvCxnSpPr>
          <p:nvPr/>
        </p:nvCxnSpPr>
        <p:spPr>
          <a:xfrm>
            <a:off x="232176" y="364156"/>
            <a:ext cx="2910101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4CB356-CDD9-9C47-B6B5-5EE1D96A56AD}"/>
              </a:ext>
            </a:extLst>
          </p:cNvPr>
          <p:cNvSpPr txBox="1"/>
          <p:nvPr/>
        </p:nvSpPr>
        <p:spPr>
          <a:xfrm>
            <a:off x="919067" y="2137886"/>
            <a:ext cx="1755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11/30/23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Council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CE1AA89-E960-7F1B-4BF5-E12BA48E503C}"/>
              </a:ext>
            </a:extLst>
          </p:cNvPr>
          <p:cNvSpPr/>
          <p:nvPr/>
        </p:nvSpPr>
        <p:spPr>
          <a:xfrm>
            <a:off x="232176" y="788629"/>
            <a:ext cx="1524000" cy="134475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89847-F242-AA78-A72E-021547F92FA5}"/>
              </a:ext>
            </a:extLst>
          </p:cNvPr>
          <p:cNvSpPr txBox="1"/>
          <p:nvPr/>
        </p:nvSpPr>
        <p:spPr>
          <a:xfrm>
            <a:off x="-76200" y="213788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Multi-Month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ADE3D-109E-1A08-05A1-6271DF0753C5}"/>
              </a:ext>
            </a:extLst>
          </p:cNvPr>
          <p:cNvSpPr txBox="1"/>
          <p:nvPr/>
        </p:nvSpPr>
        <p:spPr>
          <a:xfrm>
            <a:off x="111834" y="1091672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Open Meetings and Public 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9C905-BD7B-2655-5226-B37CBDE9F128}"/>
              </a:ext>
            </a:extLst>
          </p:cNvPr>
          <p:cNvSpPr txBox="1"/>
          <p:nvPr/>
        </p:nvSpPr>
        <p:spPr>
          <a:xfrm>
            <a:off x="1566473" y="973501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PCMC/DV Proposed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Partnership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Announced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7B4DA-5EC5-F761-9716-7EEB39D782AD}"/>
              </a:ext>
            </a:extLst>
          </p:cNvPr>
          <p:cNvSpPr txBox="1"/>
          <p:nvPr/>
        </p:nvSpPr>
        <p:spPr>
          <a:xfrm>
            <a:off x="2628897" y="2137886"/>
            <a:ext cx="13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12/05/23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Council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AD3342D1-9FAE-9EFD-B4F5-715962C0D1D8}"/>
              </a:ext>
            </a:extLst>
          </p:cNvPr>
          <p:cNvSpPr/>
          <p:nvPr/>
        </p:nvSpPr>
        <p:spPr>
          <a:xfrm>
            <a:off x="2628897" y="788628"/>
            <a:ext cx="2019303" cy="1349257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9A6EC-238E-2E27-0438-3EB952D1A7E5}"/>
              </a:ext>
            </a:extLst>
          </p:cNvPr>
          <p:cNvSpPr txBox="1"/>
          <p:nvPr/>
        </p:nvSpPr>
        <p:spPr>
          <a:xfrm>
            <a:off x="2989460" y="1081223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City Council Public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Hearing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22AB16-41CE-1B34-655A-DAF510B47352}"/>
              </a:ext>
            </a:extLst>
          </p:cNvPr>
          <p:cNvSpPr txBox="1"/>
          <p:nvPr/>
        </p:nvSpPr>
        <p:spPr>
          <a:xfrm>
            <a:off x="4026286" y="2137886"/>
            <a:ext cx="1447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12/14/23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Council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8CFF09-848C-EE90-D3F2-F05C387F255F}"/>
              </a:ext>
            </a:extLst>
          </p:cNvPr>
          <p:cNvGrpSpPr/>
          <p:nvPr/>
        </p:nvGrpSpPr>
        <p:grpSpPr>
          <a:xfrm>
            <a:off x="5539850" y="793133"/>
            <a:ext cx="2019303" cy="1349257"/>
            <a:chOff x="6606139" y="913186"/>
            <a:chExt cx="2019303" cy="1349257"/>
          </a:xfrm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79456563-CB96-EEC9-13A3-1F20BE3F4D17}"/>
                </a:ext>
              </a:extLst>
            </p:cNvPr>
            <p:cNvSpPr/>
            <p:nvPr/>
          </p:nvSpPr>
          <p:spPr>
            <a:xfrm>
              <a:off x="6606139" y="913186"/>
              <a:ext cx="2019303" cy="1349257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664A0528-2B5B-A857-F084-5EA5AFD5BDC9}"/>
                </a:ext>
              </a:extLst>
            </p:cNvPr>
            <p:cNvSpPr/>
            <p:nvPr/>
          </p:nvSpPr>
          <p:spPr>
            <a:xfrm>
              <a:off x="7772400" y="913186"/>
              <a:ext cx="853042" cy="1349257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2458C2EB-8048-89A1-D60D-06F3F2000B62}"/>
              </a:ext>
            </a:extLst>
          </p:cNvPr>
          <p:cNvSpPr/>
          <p:nvPr/>
        </p:nvSpPr>
        <p:spPr>
          <a:xfrm>
            <a:off x="4102020" y="793134"/>
            <a:ext cx="2019303" cy="1349257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B6293-CA54-D2B6-8986-E4D153B22CAD}"/>
              </a:ext>
            </a:extLst>
          </p:cNvPr>
          <p:cNvSpPr txBox="1"/>
          <p:nvPr/>
        </p:nvSpPr>
        <p:spPr>
          <a:xfrm>
            <a:off x="4487396" y="109843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City Council Considers Ordinance &amp; Resolution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92A11B6-B92C-52EE-1713-DB524C9F0511}"/>
              </a:ext>
            </a:extLst>
          </p:cNvPr>
          <p:cNvSpPr/>
          <p:nvPr/>
        </p:nvSpPr>
        <p:spPr>
          <a:xfrm>
            <a:off x="5539850" y="2797314"/>
            <a:ext cx="1524000" cy="83770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DA1EA-D12D-C8D9-AACE-E882B79450DA}"/>
              </a:ext>
            </a:extLst>
          </p:cNvPr>
          <p:cNvSpPr txBox="1"/>
          <p:nvPr/>
        </p:nvSpPr>
        <p:spPr>
          <a:xfrm>
            <a:off x="5427495" y="278416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Public Private Partnership Agreement (PPPA) Will Be Drafted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C16468-3902-6170-D654-848BA2EC9413}"/>
              </a:ext>
            </a:extLst>
          </p:cNvPr>
          <p:cNvSpPr txBox="1"/>
          <p:nvPr/>
        </p:nvSpPr>
        <p:spPr>
          <a:xfrm>
            <a:off x="6129727" y="986834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If Approved, Two Processes on Parallel Path</a:t>
            </a:r>
            <a:r>
              <a:rPr lang="en-US" sz="1400" b="1" baseline="30000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36FE15-5922-1559-2503-CE5D8AB627AE}"/>
              </a:ext>
            </a:extLst>
          </p:cNvPr>
          <p:cNvSpPr txBox="1"/>
          <p:nvPr/>
        </p:nvSpPr>
        <p:spPr>
          <a:xfrm>
            <a:off x="152400" y="4609774"/>
            <a:ext cx="844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Park City Municipal Corporation. As of December 2023.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1. PPPA’s broad terms to be outlined in ordinance for 12/14/23 should Council direct staff to prepare one.</a:t>
            </a: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60B66595-E935-FC87-E9F0-EAF3F6E1F022}"/>
              </a:ext>
            </a:extLst>
          </p:cNvPr>
          <p:cNvSpPr/>
          <p:nvPr/>
        </p:nvSpPr>
        <p:spPr>
          <a:xfrm>
            <a:off x="5539850" y="3765362"/>
            <a:ext cx="1524000" cy="83770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2C513F-7EEF-4B33-5544-33FA094F5C0F}"/>
              </a:ext>
            </a:extLst>
          </p:cNvPr>
          <p:cNvSpPr txBox="1"/>
          <p:nvPr/>
        </p:nvSpPr>
        <p:spPr>
          <a:xfrm>
            <a:off x="5486400" y="375865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Planning Commission Will Return to Processing Application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3EF6509-3641-1184-3294-909F3101ECD1}"/>
              </a:ext>
            </a:extLst>
          </p:cNvPr>
          <p:cNvSpPr/>
          <p:nvPr/>
        </p:nvSpPr>
        <p:spPr>
          <a:xfrm rot="10800000">
            <a:off x="4676337" y="3028950"/>
            <a:ext cx="228600" cy="823062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274729-95A4-6342-A1DC-28602B8E049A}"/>
              </a:ext>
            </a:extLst>
          </p:cNvPr>
          <p:cNvSpPr txBox="1"/>
          <p:nvPr/>
        </p:nvSpPr>
        <p:spPr>
          <a:xfrm>
            <a:off x="4114800" y="3814090"/>
            <a:ext cx="135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Today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ADFF8FC-2206-310B-7010-0AE87ACE9F29}"/>
              </a:ext>
            </a:extLst>
          </p:cNvPr>
          <p:cNvGrpSpPr/>
          <p:nvPr/>
        </p:nvGrpSpPr>
        <p:grpSpPr>
          <a:xfrm>
            <a:off x="6705600" y="2800846"/>
            <a:ext cx="1358033" cy="837704"/>
            <a:chOff x="6606139" y="913186"/>
            <a:chExt cx="2019303" cy="1349257"/>
          </a:xfrm>
        </p:grpSpPr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CA9AA4A0-42C7-CCB8-05A9-F903912E701A}"/>
                </a:ext>
              </a:extLst>
            </p:cNvPr>
            <p:cNvSpPr/>
            <p:nvPr/>
          </p:nvSpPr>
          <p:spPr>
            <a:xfrm>
              <a:off x="6606139" y="913186"/>
              <a:ext cx="2019303" cy="1349257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440B0855-1BFD-B06B-3899-C9DB4E8F696A}"/>
                </a:ext>
              </a:extLst>
            </p:cNvPr>
            <p:cNvSpPr/>
            <p:nvPr/>
          </p:nvSpPr>
          <p:spPr>
            <a:xfrm>
              <a:off x="7772400" y="913186"/>
              <a:ext cx="853042" cy="1349257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913A24C-CBAB-9FF3-7414-B3D15107C493}"/>
              </a:ext>
            </a:extLst>
          </p:cNvPr>
          <p:cNvSpPr txBox="1"/>
          <p:nvPr/>
        </p:nvSpPr>
        <p:spPr>
          <a:xfrm>
            <a:off x="7032493" y="2807553"/>
            <a:ext cx="100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If PPPA Approved By Both Entities &amp;…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7E0D40-A021-6830-209A-22E55BD8F27F}"/>
              </a:ext>
            </a:extLst>
          </p:cNvPr>
          <p:cNvGrpSpPr/>
          <p:nvPr/>
        </p:nvGrpSpPr>
        <p:grpSpPr>
          <a:xfrm>
            <a:off x="6729394" y="3758655"/>
            <a:ext cx="1358033" cy="837704"/>
            <a:chOff x="6606139" y="913186"/>
            <a:chExt cx="2019303" cy="1349257"/>
          </a:xfrm>
        </p:grpSpPr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A7A53499-CF72-8130-4EC0-AB1608E363D5}"/>
                </a:ext>
              </a:extLst>
            </p:cNvPr>
            <p:cNvSpPr/>
            <p:nvPr/>
          </p:nvSpPr>
          <p:spPr>
            <a:xfrm>
              <a:off x="6606139" y="913186"/>
              <a:ext cx="2019303" cy="1349257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8A09CA77-2B1D-5B43-A05B-8C851867B0A4}"/>
                </a:ext>
              </a:extLst>
            </p:cNvPr>
            <p:cNvSpPr/>
            <p:nvPr/>
          </p:nvSpPr>
          <p:spPr>
            <a:xfrm>
              <a:off x="7772400" y="913186"/>
              <a:ext cx="853042" cy="1349257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FA4E598-2F13-559E-4937-71EB90340F0F}"/>
              </a:ext>
            </a:extLst>
          </p:cNvPr>
          <p:cNvSpPr txBox="1"/>
          <p:nvPr/>
        </p:nvSpPr>
        <p:spPr>
          <a:xfrm>
            <a:off x="7084869" y="3771645"/>
            <a:ext cx="100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… MPD Approved By Planning Commission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5E7501-46C1-9A43-A46C-55AA381FC699}"/>
              </a:ext>
            </a:extLst>
          </p:cNvPr>
          <p:cNvSpPr txBox="1"/>
          <p:nvPr/>
        </p:nvSpPr>
        <p:spPr>
          <a:xfrm rot="16200000">
            <a:off x="7649985" y="3452733"/>
            <a:ext cx="17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DV Receive Fee Title, Process Concludes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570437-2C4A-419E-3AFA-542739F501BE}"/>
              </a:ext>
            </a:extLst>
          </p:cNvPr>
          <p:cNvSpPr txBox="1"/>
          <p:nvPr/>
        </p:nvSpPr>
        <p:spPr>
          <a:xfrm>
            <a:off x="5322866" y="2137886"/>
            <a:ext cx="269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Parallel Process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Meetings to be Scheduled</a:t>
            </a:r>
          </a:p>
        </p:txBody>
      </p:sp>
    </p:spTree>
    <p:extLst>
      <p:ext uri="{BB962C8B-B14F-4D97-AF65-F5344CB8AC3E}">
        <p14:creationId xmlns:p14="http://schemas.microsoft.com/office/powerpoint/2010/main" val="28177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1905000" y="514350"/>
            <a:ext cx="533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911595" y="1733550"/>
            <a:ext cx="532081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2378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SNOW PARK VILLAGE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PROPOSED PUBLIC-PRIVATE PARTNERSHIP</a:t>
            </a:r>
          </a:p>
        </p:txBody>
      </p:sp>
      <p:pic>
        <p:nvPicPr>
          <p:cNvPr id="12" name="Picture 11" descr="PCMC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5"/>
            <a:ext cx="1063005" cy="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57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1F40"/>
                </a:solidFill>
                <a:latin typeface="Century Gothic"/>
                <a:cs typeface="Century Gothic"/>
              </a:rPr>
              <a:t>Proposed Public-Private Partnership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6200" y="590550"/>
            <a:ext cx="9906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8077200" y="590550"/>
            <a:ext cx="9906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6D115-7F2A-B6D2-EE4B-9C1FD768BD4A}"/>
              </a:ext>
            </a:extLst>
          </p:cNvPr>
          <p:cNvSpPr txBox="1"/>
          <p:nvPr/>
        </p:nvSpPr>
        <p:spPr>
          <a:xfrm>
            <a:off x="609601" y="1123950"/>
            <a:ext cx="7620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HIGHLIGHTS</a:t>
            </a:r>
          </a:p>
          <a:p>
            <a:endParaRPr lang="en-US" sz="2000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$15 million partnership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construct a regionally significant transportation and parking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 reduction in day skier parking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current peak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Integration of gondola infrastructure with U.S. Highway 40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distribute resort access more efficiently across the mountain.</a:t>
            </a: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67.1 Affordable Housing Unit Equivalents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built within Park City limits and with immediate access to public transit.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48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57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1F40"/>
                </a:solidFill>
                <a:latin typeface="Century Gothic"/>
                <a:cs typeface="Century Gothic"/>
              </a:rPr>
              <a:t>Proposed Public-Private Partnership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6200" y="590550"/>
            <a:ext cx="9906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8077200" y="590550"/>
            <a:ext cx="9906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6D115-7F2A-B6D2-EE4B-9C1FD768BD4A}"/>
              </a:ext>
            </a:extLst>
          </p:cNvPr>
          <p:cNvSpPr txBox="1"/>
          <p:nvPr/>
        </p:nvSpPr>
        <p:spPr>
          <a:xfrm>
            <a:off x="609601" y="1123950"/>
            <a:ext cx="7620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HIGHLIGHTS</a:t>
            </a:r>
          </a:p>
          <a:p>
            <a:endParaRPr lang="en-US" sz="2000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Substantial infrastructure investments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the project site — including roads, intersections, crosswalks, transit, parking structure, 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 access to Doe Pass Road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emergency, utility, and public vehicles.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Maintain public access to Deer Valley Drive </a:t>
            </a:r>
            <a:r>
              <a:rPr lang="en-US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throughout construction and minimize construction traffic.</a:t>
            </a: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0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AE475F-B115-8E93-B289-76851F2F5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23950"/>
            <a:ext cx="2689925" cy="3486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4AE613-0EC2-9105-E049-8129AC90F2F3}"/>
              </a:ext>
            </a:extLst>
          </p:cNvPr>
          <p:cNvSpPr txBox="1"/>
          <p:nvPr/>
        </p:nvSpPr>
        <p:spPr>
          <a:xfrm>
            <a:off x="0" y="2857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91F40"/>
                </a:solidFill>
                <a:latin typeface="Century Gothic"/>
                <a:cs typeface="Century Gothic"/>
              </a:rPr>
              <a:t>Proposed Public-Private Partnership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C1C10-B49F-D9B5-2152-768A2F156AA6}"/>
              </a:ext>
            </a:extLst>
          </p:cNvPr>
          <p:cNvCxnSpPr>
            <a:cxnSpLocks/>
          </p:cNvCxnSpPr>
          <p:nvPr/>
        </p:nvCxnSpPr>
        <p:spPr>
          <a:xfrm>
            <a:off x="76200" y="590550"/>
            <a:ext cx="9906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28B8F6-C66E-1DCD-DA47-0A268D116F91}"/>
              </a:ext>
            </a:extLst>
          </p:cNvPr>
          <p:cNvCxnSpPr>
            <a:cxnSpLocks/>
          </p:cNvCxnSpPr>
          <p:nvPr/>
        </p:nvCxnSpPr>
        <p:spPr>
          <a:xfrm>
            <a:off x="8077200" y="590550"/>
            <a:ext cx="9906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91735A-3FD9-F1BF-C8AA-F9FE7BCD1C57}"/>
              </a:ext>
            </a:extLst>
          </p:cNvPr>
          <p:cNvSpPr txBox="1"/>
          <p:nvPr/>
        </p:nvSpPr>
        <p:spPr>
          <a:xfrm>
            <a:off x="571500" y="1789803"/>
            <a:ext cx="43433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953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 details of the proposed partnership are published on the City’s website.</a:t>
            </a:r>
          </a:p>
          <a:p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dirty="0">
                <a:solidFill>
                  <a:srgbClr val="002C6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 the QR code with your phone to view today’s Council packet.</a:t>
            </a:r>
            <a:endParaRPr lang="en-US" dirty="0">
              <a:solidFill>
                <a:srgbClr val="002C6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5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owchart: Process 61">
            <a:extLst>
              <a:ext uri="{FF2B5EF4-FFF2-40B4-BE49-F238E27FC236}">
                <a16:creationId xmlns:a16="http://schemas.microsoft.com/office/drawing/2014/main" id="{964502C1-7147-1BD4-1748-4A42D1F46078}"/>
              </a:ext>
            </a:extLst>
          </p:cNvPr>
          <p:cNvSpPr/>
          <p:nvPr/>
        </p:nvSpPr>
        <p:spPr>
          <a:xfrm>
            <a:off x="8229600" y="2797313"/>
            <a:ext cx="573693" cy="1792337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453C4A2A-5FAF-CE17-0C6D-4ABC7335928F}"/>
              </a:ext>
            </a:extLst>
          </p:cNvPr>
          <p:cNvSpPr/>
          <p:nvPr/>
        </p:nvSpPr>
        <p:spPr>
          <a:xfrm>
            <a:off x="1191067" y="784122"/>
            <a:ext cx="2019303" cy="1349257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16E6D9-8342-4D94-B942-00B17FFB0466}"/>
              </a:ext>
            </a:extLst>
          </p:cNvPr>
          <p:cNvSpPr txBox="1"/>
          <p:nvPr/>
        </p:nvSpPr>
        <p:spPr>
          <a:xfrm>
            <a:off x="0" y="1288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91F40"/>
                </a:solidFill>
                <a:latin typeface="Century Gothic"/>
                <a:cs typeface="Century Gothic"/>
              </a:rPr>
              <a:t>The Public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41771E-127E-4B0E-A071-9D445B747622}"/>
              </a:ext>
            </a:extLst>
          </p:cNvPr>
          <p:cNvCxnSpPr>
            <a:cxnSpLocks/>
          </p:cNvCxnSpPr>
          <p:nvPr/>
        </p:nvCxnSpPr>
        <p:spPr>
          <a:xfrm>
            <a:off x="5935196" y="364156"/>
            <a:ext cx="2817249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7D394F-BD74-7F1D-14F7-CD1BBF7E4AE4}"/>
              </a:ext>
            </a:extLst>
          </p:cNvPr>
          <p:cNvCxnSpPr>
            <a:cxnSpLocks/>
          </p:cNvCxnSpPr>
          <p:nvPr/>
        </p:nvCxnSpPr>
        <p:spPr>
          <a:xfrm>
            <a:off x="232176" y="364156"/>
            <a:ext cx="2910101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4CB356-CDD9-9C47-B6B5-5EE1D96A56AD}"/>
              </a:ext>
            </a:extLst>
          </p:cNvPr>
          <p:cNvSpPr txBox="1"/>
          <p:nvPr/>
        </p:nvSpPr>
        <p:spPr>
          <a:xfrm>
            <a:off x="919067" y="2137886"/>
            <a:ext cx="1755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11/30/23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Council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CE1AA89-E960-7F1B-4BF5-E12BA48E503C}"/>
              </a:ext>
            </a:extLst>
          </p:cNvPr>
          <p:cNvSpPr/>
          <p:nvPr/>
        </p:nvSpPr>
        <p:spPr>
          <a:xfrm>
            <a:off x="232176" y="788629"/>
            <a:ext cx="1524000" cy="134475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89847-F242-AA78-A72E-021547F92FA5}"/>
              </a:ext>
            </a:extLst>
          </p:cNvPr>
          <p:cNvSpPr txBox="1"/>
          <p:nvPr/>
        </p:nvSpPr>
        <p:spPr>
          <a:xfrm>
            <a:off x="-76200" y="213788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Multi-Month Period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ADE3D-109E-1A08-05A1-6271DF0753C5}"/>
              </a:ext>
            </a:extLst>
          </p:cNvPr>
          <p:cNvSpPr txBox="1"/>
          <p:nvPr/>
        </p:nvSpPr>
        <p:spPr>
          <a:xfrm>
            <a:off x="111834" y="1091672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Open Meetings and Public Feedback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9C905-BD7B-2655-5226-B37CBDE9F128}"/>
              </a:ext>
            </a:extLst>
          </p:cNvPr>
          <p:cNvSpPr txBox="1"/>
          <p:nvPr/>
        </p:nvSpPr>
        <p:spPr>
          <a:xfrm>
            <a:off x="1566473" y="973501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PCMC/DV Proposed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Partnership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Announced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7B4DA-5EC5-F761-9716-7EEB39D782AD}"/>
              </a:ext>
            </a:extLst>
          </p:cNvPr>
          <p:cNvSpPr txBox="1"/>
          <p:nvPr/>
        </p:nvSpPr>
        <p:spPr>
          <a:xfrm>
            <a:off x="2628897" y="2137886"/>
            <a:ext cx="13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12/05/23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Council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AD3342D1-9FAE-9EFD-B4F5-715962C0D1D8}"/>
              </a:ext>
            </a:extLst>
          </p:cNvPr>
          <p:cNvSpPr/>
          <p:nvPr/>
        </p:nvSpPr>
        <p:spPr>
          <a:xfrm>
            <a:off x="2628897" y="788628"/>
            <a:ext cx="2019303" cy="1349257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9A6EC-238E-2E27-0438-3EB952D1A7E5}"/>
              </a:ext>
            </a:extLst>
          </p:cNvPr>
          <p:cNvSpPr txBox="1"/>
          <p:nvPr/>
        </p:nvSpPr>
        <p:spPr>
          <a:xfrm>
            <a:off x="2989460" y="1081223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City Council Public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Hearing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22AB16-41CE-1B34-655A-DAF510B47352}"/>
              </a:ext>
            </a:extLst>
          </p:cNvPr>
          <p:cNvSpPr txBox="1"/>
          <p:nvPr/>
        </p:nvSpPr>
        <p:spPr>
          <a:xfrm>
            <a:off x="4026286" y="2137886"/>
            <a:ext cx="1447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12/14/23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Council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8CFF09-848C-EE90-D3F2-F05C387F255F}"/>
              </a:ext>
            </a:extLst>
          </p:cNvPr>
          <p:cNvGrpSpPr/>
          <p:nvPr/>
        </p:nvGrpSpPr>
        <p:grpSpPr>
          <a:xfrm>
            <a:off x="5539850" y="793133"/>
            <a:ext cx="2019303" cy="1349257"/>
            <a:chOff x="6606139" y="913186"/>
            <a:chExt cx="2019303" cy="1349257"/>
          </a:xfrm>
        </p:grpSpPr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79456563-CB96-EEC9-13A3-1F20BE3F4D17}"/>
                </a:ext>
              </a:extLst>
            </p:cNvPr>
            <p:cNvSpPr/>
            <p:nvPr/>
          </p:nvSpPr>
          <p:spPr>
            <a:xfrm>
              <a:off x="6606139" y="913186"/>
              <a:ext cx="2019303" cy="1349257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664A0528-2B5B-A857-F084-5EA5AFD5BDC9}"/>
                </a:ext>
              </a:extLst>
            </p:cNvPr>
            <p:cNvSpPr/>
            <p:nvPr/>
          </p:nvSpPr>
          <p:spPr>
            <a:xfrm>
              <a:off x="7772400" y="913186"/>
              <a:ext cx="853042" cy="1349257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2458C2EB-8048-89A1-D60D-06F3F2000B62}"/>
              </a:ext>
            </a:extLst>
          </p:cNvPr>
          <p:cNvSpPr/>
          <p:nvPr/>
        </p:nvSpPr>
        <p:spPr>
          <a:xfrm>
            <a:off x="4102020" y="793134"/>
            <a:ext cx="2019303" cy="1349257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CB6293-CA54-D2B6-8986-E4D153B22CAD}"/>
              </a:ext>
            </a:extLst>
          </p:cNvPr>
          <p:cNvSpPr txBox="1"/>
          <p:nvPr/>
        </p:nvSpPr>
        <p:spPr>
          <a:xfrm>
            <a:off x="4487396" y="109843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City Council Considers Ordinance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492A11B6-B92C-52EE-1713-DB524C9F0511}"/>
              </a:ext>
            </a:extLst>
          </p:cNvPr>
          <p:cNvSpPr/>
          <p:nvPr/>
        </p:nvSpPr>
        <p:spPr>
          <a:xfrm>
            <a:off x="5539850" y="2797314"/>
            <a:ext cx="1524000" cy="83770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DA1EA-D12D-C8D9-AACE-E882B79450DA}"/>
              </a:ext>
            </a:extLst>
          </p:cNvPr>
          <p:cNvSpPr txBox="1"/>
          <p:nvPr/>
        </p:nvSpPr>
        <p:spPr>
          <a:xfrm>
            <a:off x="5427495" y="278416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Public Private Partnership Agreement (PPPA) Will Be Drafted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C16468-3902-6170-D654-848BA2EC9413}"/>
              </a:ext>
            </a:extLst>
          </p:cNvPr>
          <p:cNvSpPr txBox="1"/>
          <p:nvPr/>
        </p:nvSpPr>
        <p:spPr>
          <a:xfrm>
            <a:off x="6129727" y="986834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If Ordinance Approved Two Processes on Parallel Path</a:t>
            </a:r>
            <a:r>
              <a:rPr lang="en-US" sz="1400" b="1" baseline="30000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36FE15-5922-1559-2503-CE5D8AB627AE}"/>
              </a:ext>
            </a:extLst>
          </p:cNvPr>
          <p:cNvSpPr txBox="1"/>
          <p:nvPr/>
        </p:nvSpPr>
        <p:spPr>
          <a:xfrm>
            <a:off x="152400" y="4609774"/>
            <a:ext cx="8447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Park City Municipal Corporation. As of December 2023.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1. PPPA’s broad terms to be outlined in ordinance for 12/14/23 should Council direct staff to prepare one.</a:t>
            </a: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60B66595-E935-FC87-E9F0-EAF3F6E1F022}"/>
              </a:ext>
            </a:extLst>
          </p:cNvPr>
          <p:cNvSpPr/>
          <p:nvPr/>
        </p:nvSpPr>
        <p:spPr>
          <a:xfrm>
            <a:off x="5539850" y="3765362"/>
            <a:ext cx="1524000" cy="837704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2C513F-7EEF-4B33-5544-33FA094F5C0F}"/>
              </a:ext>
            </a:extLst>
          </p:cNvPr>
          <p:cNvSpPr txBox="1"/>
          <p:nvPr/>
        </p:nvSpPr>
        <p:spPr>
          <a:xfrm>
            <a:off x="5486400" y="375865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Planning Commission Will Return to Processing Application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3EF6509-3641-1184-3294-909F3101ECD1}"/>
              </a:ext>
            </a:extLst>
          </p:cNvPr>
          <p:cNvSpPr/>
          <p:nvPr/>
        </p:nvSpPr>
        <p:spPr>
          <a:xfrm rot="10800000">
            <a:off x="4676337" y="3028950"/>
            <a:ext cx="228600" cy="823062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1274729-95A4-6342-A1DC-28602B8E049A}"/>
              </a:ext>
            </a:extLst>
          </p:cNvPr>
          <p:cNvSpPr txBox="1"/>
          <p:nvPr/>
        </p:nvSpPr>
        <p:spPr>
          <a:xfrm>
            <a:off x="4114800" y="3814090"/>
            <a:ext cx="135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Today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ADFF8FC-2206-310B-7010-0AE87ACE9F29}"/>
              </a:ext>
            </a:extLst>
          </p:cNvPr>
          <p:cNvGrpSpPr/>
          <p:nvPr/>
        </p:nvGrpSpPr>
        <p:grpSpPr>
          <a:xfrm>
            <a:off x="6705600" y="2800846"/>
            <a:ext cx="1358033" cy="837704"/>
            <a:chOff x="6606139" y="913186"/>
            <a:chExt cx="2019303" cy="1349257"/>
          </a:xfrm>
        </p:grpSpPr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CA9AA4A0-42C7-CCB8-05A9-F903912E701A}"/>
                </a:ext>
              </a:extLst>
            </p:cNvPr>
            <p:cNvSpPr/>
            <p:nvPr/>
          </p:nvSpPr>
          <p:spPr>
            <a:xfrm>
              <a:off x="6606139" y="913186"/>
              <a:ext cx="2019303" cy="1349257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440B0855-1BFD-B06B-3899-C9DB4E8F696A}"/>
                </a:ext>
              </a:extLst>
            </p:cNvPr>
            <p:cNvSpPr/>
            <p:nvPr/>
          </p:nvSpPr>
          <p:spPr>
            <a:xfrm>
              <a:off x="7772400" y="913186"/>
              <a:ext cx="853042" cy="1349257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913A24C-CBAB-9FF3-7414-B3D15107C493}"/>
              </a:ext>
            </a:extLst>
          </p:cNvPr>
          <p:cNvSpPr txBox="1"/>
          <p:nvPr/>
        </p:nvSpPr>
        <p:spPr>
          <a:xfrm>
            <a:off x="7032493" y="2807553"/>
            <a:ext cx="100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If PPPA Approved By Both Entities &amp;…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7E0D40-A021-6830-209A-22E55BD8F27F}"/>
              </a:ext>
            </a:extLst>
          </p:cNvPr>
          <p:cNvGrpSpPr/>
          <p:nvPr/>
        </p:nvGrpSpPr>
        <p:grpSpPr>
          <a:xfrm>
            <a:off x="6729394" y="3758655"/>
            <a:ext cx="1358033" cy="837704"/>
            <a:chOff x="6606139" y="913186"/>
            <a:chExt cx="2019303" cy="1349257"/>
          </a:xfrm>
        </p:grpSpPr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A7A53499-CF72-8130-4EC0-AB1608E363D5}"/>
                </a:ext>
              </a:extLst>
            </p:cNvPr>
            <p:cNvSpPr/>
            <p:nvPr/>
          </p:nvSpPr>
          <p:spPr>
            <a:xfrm>
              <a:off x="6606139" y="913186"/>
              <a:ext cx="2019303" cy="1349257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Flowchart: Process 58">
              <a:extLst>
                <a:ext uri="{FF2B5EF4-FFF2-40B4-BE49-F238E27FC236}">
                  <a16:creationId xmlns:a16="http://schemas.microsoft.com/office/drawing/2014/main" id="{8A09CA77-2B1D-5B43-A05B-8C851867B0A4}"/>
                </a:ext>
              </a:extLst>
            </p:cNvPr>
            <p:cNvSpPr/>
            <p:nvPr/>
          </p:nvSpPr>
          <p:spPr>
            <a:xfrm>
              <a:off x="7772400" y="913186"/>
              <a:ext cx="853042" cy="1349257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FA4E598-2F13-559E-4937-71EB90340F0F}"/>
              </a:ext>
            </a:extLst>
          </p:cNvPr>
          <p:cNvSpPr txBox="1"/>
          <p:nvPr/>
        </p:nvSpPr>
        <p:spPr>
          <a:xfrm>
            <a:off x="7084869" y="3771645"/>
            <a:ext cx="1004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Bahnschrift SemiBold SemiConden" panose="020B0502040204020203" pitchFamily="34" charset="0"/>
              </a:rPr>
              <a:t>… MPD Approved By Planning Commission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5E7501-46C1-9A43-A46C-55AA381FC699}"/>
              </a:ext>
            </a:extLst>
          </p:cNvPr>
          <p:cNvSpPr txBox="1"/>
          <p:nvPr/>
        </p:nvSpPr>
        <p:spPr>
          <a:xfrm rot="16200000">
            <a:off x="7649985" y="3452733"/>
            <a:ext cx="17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DV Receive Fee Title, Process Concludes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570437-2C4A-419E-3AFA-542739F501BE}"/>
              </a:ext>
            </a:extLst>
          </p:cNvPr>
          <p:cNvSpPr txBox="1"/>
          <p:nvPr/>
        </p:nvSpPr>
        <p:spPr>
          <a:xfrm>
            <a:off x="5322866" y="2137886"/>
            <a:ext cx="269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Parallel Process</a:t>
            </a: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SemiConden" panose="020B0502040204020203" pitchFamily="34" charset="0"/>
              </a:rPr>
              <a:t>Meetings to be Scheduled</a:t>
            </a:r>
          </a:p>
        </p:txBody>
      </p:sp>
    </p:spTree>
    <p:extLst>
      <p:ext uri="{BB962C8B-B14F-4D97-AF65-F5344CB8AC3E}">
        <p14:creationId xmlns:p14="http://schemas.microsoft.com/office/powerpoint/2010/main" val="247909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45551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457200" y="1039756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Which exact portions of Deer Valley Drive are under consideration for vacation?</a:t>
            </a:r>
          </a:p>
          <a:p>
            <a:endParaRPr lang="en-US" sz="3200" b="1" dirty="0">
              <a:solidFill>
                <a:srgbClr val="002C61"/>
              </a:solidFill>
              <a:latin typeface="Helvetica" pitchFamily="2" charset="0"/>
            </a:endParaRPr>
          </a:p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Is Deer Valley trying to “take away” public access across portions of their property?</a:t>
            </a:r>
          </a:p>
          <a:p>
            <a:endParaRPr lang="en-US" sz="3200" b="1" dirty="0">
              <a:solidFill>
                <a:srgbClr val="002C6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3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42E94-2238-969B-784A-262F8A82A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79" y="898648"/>
            <a:ext cx="6315014" cy="421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68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2033141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Will traffic lights be required on Deer Valley Drive?</a:t>
            </a:r>
          </a:p>
        </p:txBody>
      </p:sp>
    </p:spTree>
    <p:extLst>
      <p:ext uri="{BB962C8B-B14F-4D97-AF65-F5344CB8AC3E}">
        <p14:creationId xmlns:p14="http://schemas.microsoft.com/office/powerpoint/2010/main" val="428284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1882676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Will the cost to build required affordable housing come from Deer Valley’s $15 million contribution?</a:t>
            </a:r>
          </a:p>
        </p:txBody>
      </p:sp>
    </p:spTree>
    <p:extLst>
      <p:ext uri="{BB962C8B-B14F-4D97-AF65-F5344CB8AC3E}">
        <p14:creationId xmlns:p14="http://schemas.microsoft.com/office/powerpoint/2010/main" val="335880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3350"/>
            <a:ext cx="9144000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91F40"/>
                </a:solidFill>
                <a:latin typeface="Century Gothic"/>
                <a:cs typeface="Century Gothic"/>
              </a:rPr>
              <a:t>FAQs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810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562600" y="590550"/>
            <a:ext cx="3200400" cy="0"/>
          </a:xfrm>
          <a:prstGeom prst="line">
            <a:avLst/>
          </a:prstGeom>
          <a:ln>
            <a:solidFill>
              <a:srgbClr val="091F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E19C5C6-A6BC-9042-B7D1-5FED7E63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370664"/>
            <a:ext cx="1062305" cy="54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AF01-A2BB-CEE4-E536-A8360FB55204}"/>
              </a:ext>
            </a:extLst>
          </p:cNvPr>
          <p:cNvSpPr txBox="1"/>
          <p:nvPr/>
        </p:nvSpPr>
        <p:spPr>
          <a:xfrm>
            <a:off x="647700" y="2033141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C61"/>
                </a:solidFill>
                <a:latin typeface="Helvetica" pitchFamily="2" charset="0"/>
              </a:rPr>
              <a:t>What can Park City’s $15 million matching contribution be used for?</a:t>
            </a:r>
          </a:p>
        </p:txBody>
      </p:sp>
    </p:spTree>
    <p:extLst>
      <p:ext uri="{BB962C8B-B14F-4D97-AF65-F5344CB8AC3E}">
        <p14:creationId xmlns:p14="http://schemas.microsoft.com/office/powerpoint/2010/main" val="35136902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0447453C5AC4C98FCD749D6D585CA" ma:contentTypeVersion="11" ma:contentTypeDescription="Create a new document." ma:contentTypeScope="" ma:versionID="1ba05bcb0f0ba6efd28819d5188e0bd0">
  <xsd:schema xmlns:xsd="http://www.w3.org/2001/XMLSchema" xmlns:xs="http://www.w3.org/2001/XMLSchema" xmlns:p="http://schemas.microsoft.com/office/2006/metadata/properties" xmlns:ns3="58e3de23-4cd2-43e1-b4e9-8e735952fbf3" xmlns:ns4="658ad516-e11e-4e19-acb9-a37f929aeacd" targetNamespace="http://schemas.microsoft.com/office/2006/metadata/properties" ma:root="true" ma:fieldsID="b20d328c2d8a4dd9859511372d11c2e1" ns3:_="" ns4:_="">
    <xsd:import namespace="58e3de23-4cd2-43e1-b4e9-8e735952fbf3"/>
    <xsd:import namespace="658ad516-e11e-4e19-acb9-a37f929aeac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3de23-4cd2-43e1-b4e9-8e735952fbf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ad516-e11e-4e19-acb9-a37f929a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32ADA5-C54F-45A4-BFFC-1A7ADDF4B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3de23-4cd2-43e1-b4e9-8e735952fbf3"/>
    <ds:schemaRef ds:uri="658ad516-e11e-4e19-acb9-a37f929a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411B5D-4425-4F2F-916B-5C4832ECE3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03F6F-4117-432A-B460-1EDA35D6DA90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58ad516-e11e-4e19-acb9-a37f929aeacd"/>
    <ds:schemaRef ds:uri="58e3de23-4cd2-43e1-b4e9-8e735952fb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20880</TotalTime>
  <Words>561</Words>
  <Application>Microsoft Office PowerPoint</Application>
  <PresentationFormat>On-screen Show (16:9)</PresentationFormat>
  <Paragraphs>135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</vt:lpstr>
      <vt:lpstr>Bahnschrift SemiBold SemiConden</vt:lpstr>
      <vt:lpstr>Calibri</vt:lpstr>
      <vt:lpstr>Century Gothic</vt:lpstr>
      <vt:lpstr>Helvetica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Cartin</dc:creator>
  <cp:lastModifiedBy>Matt Dias</cp:lastModifiedBy>
  <cp:revision>124</cp:revision>
  <dcterms:created xsi:type="dcterms:W3CDTF">2017-07-12T19:33:04Z</dcterms:created>
  <dcterms:modified xsi:type="dcterms:W3CDTF">2023-12-15T00:27:40Z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0x0101002570447453C5AC4C98FCD749D6D585CA</vt:lpwstr>
  </property>
</Properties>
</file>