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379" r:id="rId3"/>
    <p:sldId id="513" r:id="rId4"/>
    <p:sldId id="550" r:id="rId5"/>
    <p:sldId id="544" r:id="rId6"/>
    <p:sldId id="541" r:id="rId7"/>
    <p:sldId id="540" r:id="rId8"/>
    <p:sldId id="538" r:id="rId9"/>
    <p:sldId id="549" r:id="rId10"/>
    <p:sldId id="539" r:id="rId11"/>
    <p:sldId id="543" r:id="rId12"/>
    <p:sldId id="542" r:id="rId13"/>
    <p:sldId id="551" r:id="rId14"/>
    <p:sldId id="553" r:id="rId15"/>
    <p:sldId id="552" r:id="rId16"/>
    <p:sldId id="554" r:id="rId17"/>
    <p:sldId id="545" r:id="rId18"/>
    <p:sldId id="546" r:id="rId19"/>
    <p:sldId id="524" r:id="rId20"/>
    <p:sldId id="556" r:id="rId21"/>
    <p:sldId id="555" r:id="rId22"/>
    <p:sldId id="500" r:id="rId23"/>
    <p:sldId id="557" r:id="rId24"/>
    <p:sldId id="547" r:id="rId25"/>
    <p:sldId id="535" r:id="rId26"/>
    <p:sldId id="536" r:id="rId27"/>
    <p:sldId id="537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D5E"/>
    <a:srgbClr val="558290"/>
    <a:srgbClr val="006666"/>
    <a:srgbClr val="406253"/>
    <a:srgbClr val="0B4D5B"/>
    <a:srgbClr val="117C91"/>
    <a:srgbClr val="EEDB74"/>
    <a:srgbClr val="A9CBD3"/>
    <a:srgbClr val="1CC3E4"/>
    <a:srgbClr val="98E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107" autoAdjust="0"/>
    <p:restoredTop sz="91502" autoAdjust="0"/>
  </p:normalViewPr>
  <p:slideViewPr>
    <p:cSldViewPr>
      <p:cViewPr varScale="1">
        <p:scale>
          <a:sx n="106" d="100"/>
          <a:sy n="106" d="100"/>
        </p:scale>
        <p:origin x="-17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832D8-B64E-450E-909F-9134D15FB82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51104-8755-4842-9310-307A3F26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91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AD3A1F-6EAE-4439-89CE-2BB215C24364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49349C-88CE-43B5-93D3-E6D0863BA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3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F2D5B-E620-4087-B843-AD308742120F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39E7-D517-462A-924F-5AC6C9DDBDDE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Make appear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39E7-D517-462A-924F-5AC6C9DDBDDE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39E7-D517-462A-924F-5AC6C9DDBDDE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39E7-D517-462A-924F-5AC6C9DDBDDE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Make the numbers red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39E7-D517-462A-924F-5AC6C9DDBDDE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Make the numbers red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39E7-D517-462A-924F-5AC6C9DDBDDE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39E7-D517-462A-924F-5AC6C9DDBDDE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39E7-D517-462A-924F-5AC6C9DDBDDE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39E7-D517-462A-924F-5AC6C9DDBDDE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39E7-D517-462A-924F-5AC6C9DDBDDE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39E7-D517-462A-924F-5AC6C9DDBDDE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39E7-D517-462A-924F-5AC6C9DDBDDE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39E7-D517-462A-924F-5AC6C9DDBDDE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39E7-D517-462A-924F-5AC6C9DDBDDE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1BBA-2EA3-4892-B6BF-5FAB691D472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56F-6161-4FAE-A8C2-3A0A467D1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7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1BBA-2EA3-4892-B6BF-5FAB691D472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56F-6161-4FAE-A8C2-3A0A467D1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0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1BBA-2EA3-4892-B6BF-5FAB691D472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56F-6161-4FAE-A8C2-3A0A467D1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9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FEE-1F39-488B-A072-DF35E21E0A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0AE2-8ED8-494C-B2B8-2E270A812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85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FEE-1F39-488B-A072-DF35E21E0A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0AE2-8ED8-494C-B2B8-2E270A812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7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FEE-1F39-488B-A072-DF35E21E0A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0AE2-8ED8-494C-B2B8-2E270A812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0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FEE-1F39-488B-A072-DF35E21E0A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0AE2-8ED8-494C-B2B8-2E270A812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6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FEE-1F39-488B-A072-DF35E21E0A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0AE2-8ED8-494C-B2B8-2E270A812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04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FEE-1F39-488B-A072-DF35E21E0A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0AE2-8ED8-494C-B2B8-2E270A812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46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FEE-1F39-488B-A072-DF35E21E0A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0AE2-8ED8-494C-B2B8-2E270A812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44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FEE-1F39-488B-A072-DF35E21E0A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0AE2-8ED8-494C-B2B8-2E270A812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1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1BBA-2EA3-4892-B6BF-5FAB691D472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56F-6161-4FAE-A8C2-3A0A467D1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87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FEE-1F39-488B-A072-DF35E21E0A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0AE2-8ED8-494C-B2B8-2E270A812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2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FEE-1F39-488B-A072-DF35E21E0A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0AE2-8ED8-494C-B2B8-2E270A812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60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3FEE-1F39-488B-A072-DF35E21E0A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0AE2-8ED8-494C-B2B8-2E270A812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1BBA-2EA3-4892-B6BF-5FAB691D472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56F-6161-4FAE-A8C2-3A0A467D1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1BBA-2EA3-4892-B6BF-5FAB691D472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56F-6161-4FAE-A8C2-3A0A467D1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1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1BBA-2EA3-4892-B6BF-5FAB691D472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56F-6161-4FAE-A8C2-3A0A467D1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5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1BBA-2EA3-4892-B6BF-5FAB691D472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56F-6161-4FAE-A8C2-3A0A467D1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9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1BBA-2EA3-4892-B6BF-5FAB691D472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56F-6161-4FAE-A8C2-3A0A467D1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7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1BBA-2EA3-4892-B6BF-5FAB691D472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56F-6161-4FAE-A8C2-3A0A467D1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1BBA-2EA3-4892-B6BF-5FAB691D472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56F-6161-4FAE-A8C2-3A0A467D1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31BBA-2EA3-4892-B6BF-5FAB691D472C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C256F-6161-4FAE-A8C2-3A0A467D1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0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B3FEE-1F39-488B-A072-DF35E21E0A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80AE2-8ED8-494C-B2B8-2E270A812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3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5D5E"/>
          </a:solidFill>
          <a:ln>
            <a:solidFill>
              <a:srgbClr val="0B4D5B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pic>
        <p:nvPicPr>
          <p:cNvPr id="4098" name="Picture 2" descr="Z:\25-MCHT\Logo\mcht logo white text no sn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9" y="1104900"/>
            <a:ext cx="45720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2-PICTURES\Richer Place Apartments\richer place edited with text (3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981200"/>
            <a:ext cx="9157427" cy="370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35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Past Projects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atrick\Downloads\Elmbridge L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3725"/>
            <a:ext cx="9144000" cy="60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35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Past Projects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</a:rPr>
              <a:t>Mountainlands</a:t>
            </a:r>
            <a:r>
              <a:rPr lang="en-US" sz="3200" b="1" dirty="0">
                <a:latin typeface="Calibri" panose="020F0502020204030204" pitchFamily="34" charset="0"/>
              </a:rPr>
              <a:t> Community Housing Trust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2568" y="25146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Assist/Partner with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Local Governments</a:t>
            </a:r>
          </a:p>
          <a:p>
            <a:pPr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Summit County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Wasatch County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Park City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Kamas City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</a:rPr>
              <a:t>Mountainlands</a:t>
            </a:r>
            <a:r>
              <a:rPr lang="en-US" sz="3200" b="1" dirty="0">
                <a:latin typeface="Calibri" panose="020F0502020204030204" pitchFamily="34" charset="0"/>
              </a:rPr>
              <a:t> Community Housing Trust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7050" y="2895600"/>
            <a:ext cx="55626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</a:rPr>
              <a:t>Housing R</a:t>
            </a:r>
            <a:r>
              <a:rPr lang="en-US" sz="2800" b="1" dirty="0" smtClean="0">
                <a:solidFill>
                  <a:schemeClr val="tx1"/>
                </a:solidFill>
              </a:rPr>
              <a:t>esource </a:t>
            </a:r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enter</a:t>
            </a:r>
          </a:p>
          <a:p>
            <a:pPr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Assist 3,000 annually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alt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</a:rPr>
              <a:t>Mountainlands</a:t>
            </a:r>
            <a:r>
              <a:rPr lang="en-US" sz="3200" b="1" dirty="0">
                <a:latin typeface="Calibri" panose="020F0502020204030204" pitchFamily="34" charset="0"/>
              </a:rPr>
              <a:t> Community Housing Trust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7050" y="2743200"/>
            <a:ext cx="5562600" cy="1524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Transitional Housing </a:t>
            </a:r>
            <a:r>
              <a:rPr lang="en-US" sz="2800" b="1" dirty="0">
                <a:solidFill>
                  <a:schemeClr val="tx1"/>
                </a:solidFill>
              </a:rPr>
              <a:t>P</a:t>
            </a:r>
            <a:r>
              <a:rPr lang="en-US" sz="2800" b="1" dirty="0" smtClean="0">
                <a:solidFill>
                  <a:schemeClr val="tx1"/>
                </a:solidFill>
              </a:rPr>
              <a:t>rogram</a:t>
            </a:r>
          </a:p>
          <a:p>
            <a:pPr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139 families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343 individuals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</a:rPr>
              <a:t>Mountainlands</a:t>
            </a:r>
            <a:r>
              <a:rPr lang="en-US" sz="3200" b="1" dirty="0">
                <a:latin typeface="Calibri" panose="020F0502020204030204" pitchFamily="34" charset="0"/>
              </a:rPr>
              <a:t> Community Housing Trust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7050" y="2743200"/>
            <a:ext cx="5562600" cy="1524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Development Pipeline</a:t>
            </a:r>
            <a:endParaRPr lang="en-US" sz="1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64 Condominiums (Silver Creek Village)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49 Homes (Heber City)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trick\Downloads\scv ful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3468" y="1447800"/>
            <a:ext cx="751706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358063" y="2851485"/>
            <a:ext cx="5334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19801" y="2302042"/>
            <a:ext cx="1155364" cy="5494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5165" y="197887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ontserrat" panose="00000500000000000000" pitchFamily="2" charset="0"/>
              </a:rPr>
              <a:t>MINERS VILLAGE</a:t>
            </a: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8" name="Picture 2" descr="C:\Users\patrick\Desktop\ffbf5611864ff32e6a1029cf13476e89-simple-north-arrow-ubication-by-vexel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422618" y="6429077"/>
            <a:ext cx="544881" cy="5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635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Silver Creek Village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0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25-MCHT\Logo\mcht logo black no tex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2100" y="563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Pat\Desktop\Parkview Place\fly over render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350" y="1495052"/>
            <a:ext cx="9156700" cy="521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635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Parkview Place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70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What is Affordable </a:t>
            </a:r>
            <a:r>
              <a:rPr lang="en-US" sz="3200" b="1" dirty="0">
                <a:latin typeface="Calibri" panose="020F0502020204030204" pitchFamily="34" charset="0"/>
              </a:rPr>
              <a:t>H</a:t>
            </a:r>
            <a:r>
              <a:rPr lang="en-US" sz="3200" b="1" dirty="0" smtClean="0">
                <a:latin typeface="Calibri" panose="020F0502020204030204" pitchFamily="34" charset="0"/>
              </a:rPr>
              <a:t>ousing?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943100" y="2293203"/>
            <a:ext cx="5257801" cy="526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Income Qualified </a:t>
            </a:r>
            <a:r>
              <a:rPr lang="en-US" sz="2400" b="1" dirty="0" smtClean="0">
                <a:solidFill>
                  <a:schemeClr val="tx1"/>
                </a:solidFill>
              </a:rPr>
              <a:t>Household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3593" y="4503003"/>
            <a:ext cx="6927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en-US" sz="2400" b="1" dirty="0"/>
              <a:t>Workforce </a:t>
            </a:r>
            <a:r>
              <a:rPr lang="en-US" sz="2400" b="1" dirty="0" smtClean="0"/>
              <a:t>Housing?</a:t>
            </a:r>
            <a:endParaRPr lang="en-US" sz="2400" b="1" dirty="0"/>
          </a:p>
          <a:p>
            <a:pPr marL="45720" algn="ctr"/>
            <a:r>
              <a:rPr lang="en-US" sz="2400" dirty="0" smtClean="0"/>
              <a:t>Targeted to/preferences for local workforce</a:t>
            </a:r>
            <a:endParaRPr lang="en-US" sz="24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943099" y="2743200"/>
            <a:ext cx="52578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Maximum </a:t>
            </a:r>
            <a:r>
              <a:rPr lang="en-US" sz="2400" b="1" dirty="0">
                <a:solidFill>
                  <a:schemeClr val="tx1"/>
                </a:solidFill>
              </a:rPr>
              <a:t>Sales Price/Rental </a:t>
            </a:r>
            <a:r>
              <a:rPr lang="en-US" sz="2400" b="1" dirty="0" smtClean="0">
                <a:solidFill>
                  <a:schemeClr val="tx1"/>
                </a:solidFill>
              </a:rPr>
              <a:t>Rate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936748" y="3657600"/>
            <a:ext cx="5257801" cy="467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Owner </a:t>
            </a:r>
            <a:r>
              <a:rPr lang="en-US" sz="2400" b="1" dirty="0">
                <a:solidFill>
                  <a:schemeClr val="tx1"/>
                </a:solidFill>
              </a:rPr>
              <a:t>Occupied</a:t>
            </a:r>
          </a:p>
          <a:p>
            <a:pPr>
              <a:spcBef>
                <a:spcPts val="600"/>
              </a:spcBef>
            </a:pPr>
            <a:endParaRPr lang="en-US" sz="2400" b="1" dirty="0" smtClean="0">
              <a:solidFill>
                <a:srgbClr val="0B4D5B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936749" y="3200400"/>
            <a:ext cx="52578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Permanent Affordability</a:t>
            </a:r>
          </a:p>
        </p:txBody>
      </p:sp>
    </p:spTree>
    <p:extLst>
      <p:ext uri="{BB962C8B-B14F-4D97-AF65-F5344CB8AC3E}">
        <p14:creationId xmlns:p14="http://schemas.microsoft.com/office/powerpoint/2010/main" val="36734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352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</a:rPr>
              <a:t>Summit County AMI for a family of four = $107,100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i="1" dirty="0" smtClean="0">
                <a:solidFill>
                  <a:schemeClr val="tx1"/>
                </a:solidFill>
              </a:rPr>
              <a:t>median: half make more, half make less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1981200"/>
            <a:ext cx="4044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Moderate Income in Summit County</a:t>
            </a:r>
            <a:endParaRPr lang="en-US" sz="20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30350" y="2514600"/>
            <a:ext cx="616585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“Moderate </a:t>
            </a:r>
            <a:r>
              <a:rPr lang="en-US" sz="1600" dirty="0">
                <a:solidFill>
                  <a:schemeClr val="tx1"/>
                </a:solidFill>
              </a:rPr>
              <a:t>income </a:t>
            </a:r>
            <a:r>
              <a:rPr lang="en-US" sz="1600" dirty="0" smtClean="0">
                <a:solidFill>
                  <a:schemeClr val="tx1"/>
                </a:solidFill>
              </a:rPr>
              <a:t>housing“ = household income </a:t>
            </a:r>
            <a:r>
              <a:rPr lang="en-US" sz="1600" dirty="0">
                <a:solidFill>
                  <a:schemeClr val="tx1"/>
                </a:solidFill>
              </a:rPr>
              <a:t>equal to or less than 80% of the </a:t>
            </a:r>
            <a:r>
              <a:rPr lang="en-US" sz="1600" dirty="0" smtClean="0">
                <a:solidFill>
                  <a:schemeClr val="tx1"/>
                </a:solidFill>
              </a:rPr>
              <a:t>area median income (AMI)</a:t>
            </a:r>
            <a:endParaRPr lang="en-US" sz="160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Pat\Desktop\ami char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208" y="4191000"/>
            <a:ext cx="6543192" cy="180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29208" y="5334001"/>
            <a:ext cx="6543192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53000" y="5638801"/>
            <a:ext cx="914400" cy="36218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Income Qualified Household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186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</a:rPr>
              <a:t>Mountainlands</a:t>
            </a:r>
            <a:r>
              <a:rPr lang="en-US" sz="3200" b="1" dirty="0">
                <a:latin typeface="Calibri" panose="020F0502020204030204" pitchFamily="34" charset="0"/>
              </a:rPr>
              <a:t> Community Housing Trust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0100" y="28956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800" b="1" dirty="0" smtClean="0">
                <a:solidFill>
                  <a:schemeClr val="tx1"/>
                </a:solidFill>
              </a:rPr>
              <a:t>Mission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>
                <a:solidFill>
                  <a:schemeClr val="tx1"/>
                </a:solidFill>
              </a:rPr>
              <a:t>Create, preserve and advocate for affordable housing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>
                <a:solidFill>
                  <a:schemeClr val="tx1"/>
                </a:solidFill>
              </a:rPr>
              <a:t>in Summit and Wasatch Counties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905000" y="2362200"/>
            <a:ext cx="5410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Summit County family of four</a:t>
            </a:r>
          </a:p>
        </p:txBody>
      </p:sp>
      <p:pic>
        <p:nvPicPr>
          <p:cNvPr id="2050" name="Picture 2" descr="C:\Users\Pat\Desktop\ami char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5408" y="3048000"/>
            <a:ext cx="6543192" cy="180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9200" y="3047999"/>
            <a:ext cx="914400" cy="180998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Affordability Gap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582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Affordability Gap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7950" y="1981200"/>
            <a:ext cx="6400800" cy="91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sz="2000" b="1" dirty="0" err="1" smtClean="0">
                <a:solidFill>
                  <a:schemeClr val="tx1"/>
                </a:solidFill>
                <a:latin typeface="+mj-lt"/>
              </a:rPr>
              <a:t>Snyderville</a:t>
            </a: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 Basin Median Home Price</a:t>
            </a: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*</a:t>
            </a:r>
          </a:p>
          <a:p>
            <a:pPr>
              <a:spcBef>
                <a:spcPts val="0"/>
              </a:spcBef>
            </a:pPr>
            <a:endParaRPr lang="en-US" altLang="en-US" sz="800" b="1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</a:rPr>
              <a:t>Single Family - $1,200,000</a:t>
            </a:r>
          </a:p>
          <a:p>
            <a:pPr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</a:rPr>
              <a:t>Condominium - $525,000</a:t>
            </a:r>
          </a:p>
          <a:p>
            <a:pPr algn="l">
              <a:spcBef>
                <a:spcPts val="0"/>
              </a:spcBef>
            </a:pPr>
            <a:endParaRPr lang="en-US" altLang="en-US" sz="2000" dirty="0" smtClean="0">
              <a:solidFill>
                <a:srgbClr val="0B4D5B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056" y="5360313"/>
            <a:ext cx="3504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 smtClean="0"/>
              <a:t>  *</a:t>
            </a:r>
            <a:r>
              <a:rPr lang="en-US" sz="1100" dirty="0" smtClean="0"/>
              <a:t>Park City Board of Realtors 2018 Q3 Market Report</a:t>
            </a:r>
          </a:p>
          <a:p>
            <a:pPr algn="r"/>
            <a:r>
              <a:rPr lang="en-US" sz="1100" b="1" dirty="0" smtClean="0"/>
              <a:t>**</a:t>
            </a:r>
            <a:r>
              <a:rPr lang="en-US" sz="1100" dirty="0" smtClean="0"/>
              <a:t> Based on 5%, 30 year mortgage, $0 down payment</a:t>
            </a:r>
            <a:endParaRPr lang="en-US" sz="1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125767"/>
            <a:ext cx="8077200" cy="182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4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Affordability Gap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7950" y="1981200"/>
            <a:ext cx="6400800" cy="91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Park City Median Home Price</a:t>
            </a: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*</a:t>
            </a:r>
          </a:p>
          <a:p>
            <a:pPr>
              <a:spcBef>
                <a:spcPts val="0"/>
              </a:spcBef>
            </a:pPr>
            <a:endParaRPr lang="en-US" altLang="en-US" sz="800" b="1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</a:rPr>
              <a:t>Single Family - $1,950,000</a:t>
            </a:r>
          </a:p>
          <a:p>
            <a:pPr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</a:rPr>
              <a:t>Condominium - $820,000</a:t>
            </a:r>
          </a:p>
          <a:p>
            <a:pPr algn="l">
              <a:spcBef>
                <a:spcPts val="0"/>
              </a:spcBef>
            </a:pPr>
            <a:endParaRPr lang="en-US" altLang="en-US" sz="2000" dirty="0" smtClean="0">
              <a:solidFill>
                <a:srgbClr val="0B4D5B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5334000"/>
            <a:ext cx="3504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 smtClean="0"/>
              <a:t>  *</a:t>
            </a:r>
            <a:r>
              <a:rPr lang="en-US" sz="1100" dirty="0" smtClean="0"/>
              <a:t>Park City Board of Realtors 2018 Q3 Market Report</a:t>
            </a:r>
          </a:p>
          <a:p>
            <a:pPr algn="r"/>
            <a:r>
              <a:rPr lang="en-US" sz="1100" b="1" dirty="0" smtClean="0"/>
              <a:t>**</a:t>
            </a:r>
            <a:r>
              <a:rPr lang="en-US" sz="1100" dirty="0" smtClean="0"/>
              <a:t> Based on 5%, 30 year mortgage, $0 down payment</a:t>
            </a:r>
            <a:endParaRPr lang="en-US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153400" cy="183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7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7950" y="1981200"/>
            <a:ext cx="6400800" cy="3459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WHERE’S THE ‘LIST’?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66800" y="2743200"/>
            <a:ext cx="1573619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000" b="1" u="sng" dirty="0" smtClean="0">
                <a:solidFill>
                  <a:schemeClr val="tx1"/>
                </a:solidFill>
                <a:latin typeface="+mj-lt"/>
              </a:rPr>
              <a:t>Rentals</a:t>
            </a:r>
          </a:p>
          <a:p>
            <a:pPr>
              <a:spcBef>
                <a:spcPts val="0"/>
              </a:spcBef>
            </a:pPr>
            <a:endParaRPr lang="en-US" altLang="en-US" sz="12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Waitlists for each rental property </a:t>
            </a:r>
            <a:endParaRPr lang="en-US" alt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454851" y="2743200"/>
            <a:ext cx="1573619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000" b="1" u="sng" dirty="0" smtClean="0">
                <a:solidFill>
                  <a:schemeClr val="tx1"/>
                </a:solidFill>
                <a:latin typeface="+mj-lt"/>
              </a:rPr>
              <a:t>Self-Help</a:t>
            </a:r>
          </a:p>
          <a:p>
            <a:pPr>
              <a:spcBef>
                <a:spcPts val="0"/>
              </a:spcBef>
            </a:pPr>
            <a:endParaRPr lang="en-US" altLang="en-US" sz="12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Contact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Self-Help Coordinator</a:t>
            </a:r>
            <a:endParaRPr lang="en-US" alt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276600" y="2743200"/>
            <a:ext cx="25908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000" b="1" u="sng" dirty="0" smtClean="0">
                <a:solidFill>
                  <a:schemeClr val="tx1"/>
                </a:solidFill>
                <a:latin typeface="+mj-lt"/>
              </a:rPr>
              <a:t>Homeownership</a:t>
            </a:r>
          </a:p>
          <a:p>
            <a:pPr>
              <a:spcBef>
                <a:spcPts val="0"/>
              </a:spcBef>
            </a:pPr>
            <a:endParaRPr lang="en-US" altLang="en-US" sz="12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solidFill>
                  <a:srgbClr val="C00000"/>
                </a:solidFill>
                <a:latin typeface="+mj-lt"/>
              </a:rPr>
              <a:t>www.housinghelp.org</a:t>
            </a:r>
          </a:p>
          <a:p>
            <a:pPr>
              <a:spcBef>
                <a:spcPts val="0"/>
              </a:spcBef>
            </a:pPr>
            <a:endParaRPr lang="en-US" altLang="en-US" sz="12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Join email-list or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pre-apply for homeownership</a:t>
            </a:r>
            <a:endParaRPr lang="en-US" alt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How do I get into affordable housing?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28378" y="5181600"/>
            <a:ext cx="7499943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000" b="1" u="sng" dirty="0" smtClean="0">
                <a:solidFill>
                  <a:schemeClr val="tx1"/>
                </a:solidFill>
                <a:latin typeface="+mj-lt"/>
              </a:rPr>
              <a:t>Projects in Park City?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Contact Park City Municipal</a:t>
            </a:r>
          </a:p>
        </p:txBody>
      </p:sp>
    </p:spTree>
    <p:extLst>
      <p:ext uri="{BB962C8B-B14F-4D97-AF65-F5344CB8AC3E}">
        <p14:creationId xmlns:p14="http://schemas.microsoft.com/office/powerpoint/2010/main" val="15091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Park City Municipal Corporation</a:t>
            </a:r>
            <a:br>
              <a:rPr lang="en-US" dirty="0" smtClean="0"/>
            </a:br>
            <a:r>
              <a:rPr lang="en-US" dirty="0" smtClean="0"/>
              <a:t>Housing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Leadership 101</a:t>
            </a:r>
          </a:p>
          <a:p>
            <a:r>
              <a:rPr lang="en-US" dirty="0" smtClean="0"/>
              <a:t>February 2019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04" y="5348599"/>
            <a:ext cx="30765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952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9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going?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69740"/>
            <a:ext cx="8229600" cy="318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8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Progress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329751"/>
            <a:ext cx="7315199" cy="50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8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</a:rPr>
              <a:t>Mountainlands</a:t>
            </a:r>
            <a:r>
              <a:rPr lang="en-US" sz="3200" b="1" dirty="0">
                <a:latin typeface="Calibri" panose="020F0502020204030204" pitchFamily="34" charset="0"/>
              </a:rPr>
              <a:t> Community Housing Trust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7050" y="2819400"/>
            <a:ext cx="5562600" cy="160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sz="2800" b="1" dirty="0" smtClean="0">
                <a:solidFill>
                  <a:schemeClr val="tx1"/>
                </a:solidFill>
              </a:rPr>
              <a:t>New Home Development 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</a:rPr>
              <a:t>single-family/condominium</a:t>
            </a:r>
          </a:p>
          <a:p>
            <a:pPr>
              <a:spcBef>
                <a:spcPts val="0"/>
              </a:spcBef>
            </a:pPr>
            <a:endParaRPr lang="en-US" alt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2400" dirty="0" smtClean="0">
                <a:solidFill>
                  <a:schemeClr val="tx1"/>
                </a:solidFill>
              </a:rPr>
              <a:t>208 homes, 7 under construction</a:t>
            </a:r>
          </a:p>
          <a:p>
            <a:pPr lvl="1" algn="l">
              <a:spcBef>
                <a:spcPts val="0"/>
              </a:spcBef>
            </a:pPr>
            <a:endParaRPr lang="en-US" alt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ve\Desktop\Photos\The Line Smal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3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35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Past Projects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atrick\Downloads\Exterior 518K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58779"/>
            <a:ext cx="9144000" cy="59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399" y="6400800"/>
            <a:ext cx="279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Woods of Parley’s 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-635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Past Projects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trick\Downloads\#2 NBF RF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90599"/>
            <a:ext cx="9184716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35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Past Projects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1770" y="990600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Self-Help Homes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patrick\Downloads\KA4A8166_E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1138768"/>
            <a:ext cx="9150350" cy="61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35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Ongoing Projects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</a:rPr>
              <a:t>Mountainlands</a:t>
            </a:r>
            <a:r>
              <a:rPr lang="en-US" sz="3200" b="1" dirty="0">
                <a:latin typeface="Calibri" panose="020F0502020204030204" pitchFamily="34" charset="0"/>
              </a:rPr>
              <a:t> Community Housing Trust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65674" y="2819400"/>
            <a:ext cx="55626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800" b="1" dirty="0" smtClean="0">
                <a:solidFill>
                  <a:schemeClr val="tx1"/>
                </a:solidFill>
              </a:rPr>
              <a:t>Apartment Development/Management </a:t>
            </a:r>
          </a:p>
          <a:p>
            <a:pPr>
              <a:spcBef>
                <a:spcPts val="0"/>
              </a:spcBef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2400" dirty="0" smtClean="0">
                <a:solidFill>
                  <a:schemeClr val="tx1"/>
                </a:solidFill>
              </a:rPr>
              <a:t>281 units, 38 under construction</a:t>
            </a:r>
          </a:p>
          <a:p>
            <a:pPr lvl="1" algn="l">
              <a:spcBef>
                <a:spcPts val="0"/>
              </a:spcBef>
            </a:pPr>
            <a:endParaRPr lang="en-US" alt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atrick\Downloads\Prestige Front_1L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609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6350" y="0"/>
            <a:ext cx="9156700" cy="1447800"/>
          </a:xfrm>
          <a:prstGeom prst="rect">
            <a:avLst/>
          </a:prstGeom>
          <a:solidFill>
            <a:srgbClr val="37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Past Projects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9435</TotalTime>
  <Words>374</Words>
  <Application>Microsoft Office PowerPoint</Application>
  <PresentationFormat>On-screen Show (4:3)</PresentationFormat>
  <Paragraphs>115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Park City Municipal Corporation Housing Program</vt:lpstr>
      <vt:lpstr>Where are we going?</vt:lpstr>
      <vt:lpstr>Making Progress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Mountainlands Community Housing Trust</dc:title>
  <dc:creator>patrick</dc:creator>
  <cp:lastModifiedBy>steve</cp:lastModifiedBy>
  <cp:revision>431</cp:revision>
  <cp:lastPrinted>2019-02-06T00:14:32Z</cp:lastPrinted>
  <dcterms:created xsi:type="dcterms:W3CDTF">2017-04-19T21:33:04Z</dcterms:created>
  <dcterms:modified xsi:type="dcterms:W3CDTF">2019-02-06T17:25:46Z</dcterms:modified>
</cp:coreProperties>
</file>